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59" r:id="rId6"/>
    <p:sldId id="261" r:id="rId7"/>
    <p:sldId id="277" r:id="rId8"/>
    <p:sldId id="262" r:id="rId9"/>
    <p:sldId id="263" r:id="rId10"/>
    <p:sldId id="280" r:id="rId11"/>
    <p:sldId id="268" r:id="rId12"/>
    <p:sldId id="264" r:id="rId13"/>
    <p:sldId id="265" r:id="rId14"/>
    <p:sldId id="267" r:id="rId15"/>
    <p:sldId id="266" r:id="rId16"/>
    <p:sldId id="278" r:id="rId17"/>
    <p:sldId id="270" r:id="rId18"/>
    <p:sldId id="271" r:id="rId19"/>
    <p:sldId id="279" r:id="rId20"/>
    <p:sldId id="276" r:id="rId21"/>
    <p:sldId id="272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56ADF4-6B32-4AA0-82F6-F5AC1F806832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C2C29-8258-4F08-B657-BAA8025E30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606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C2C29-8258-4F08-B657-BAA8025E309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357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42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6980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433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404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887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34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6985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16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874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792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664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B9C52-48F3-4333-ACE0-CD005978BCA6}" type="datetimeFigureOut">
              <a:rPr lang="fr-FR" smtClean="0"/>
              <a:t>04/06/2021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07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microsoft.com/office/2007/relationships/hdphoto" Target="../media/hdphoto4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5.wdp"/><Relationship Id="rId4" Type="http://schemas.openxmlformats.org/officeDocument/2006/relationships/image" Target="../media/image8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563418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Projet « Cross La Pro »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263114" y="5574558"/>
            <a:ext cx="366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1028" name="Picture 4" descr="https://lh5.googleusercontent.com/FFu8j6VuKd17r29Q-B1zdKavOr5VyBNVh6RjI9HEFHJrdlKCEY7xxkhr8-TmYRXf9aq2RBl2j_eVABUiKaMG2MTtZZSH6UViCPxJT5o41rajmIYENag3FOgZhDzjvO5c3ipYDcMuhS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625" y="1556606"/>
            <a:ext cx="64389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62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Diagramme des exigences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906" y="1353272"/>
            <a:ext cx="7871625" cy="550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4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MCD par </a:t>
            </a:r>
            <a:r>
              <a:rPr lang="fr-FR" dirty="0" err="1" smtClean="0">
                <a:solidFill>
                  <a:schemeClr val="bg1"/>
                </a:solidFill>
                <a:latin typeface="Alone On Earth" pitchFamily="50" charset="0"/>
              </a:rPr>
              <a:t>M.Danel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5605849-1819-4C2A-A299-789A5E45C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83" y="1353272"/>
            <a:ext cx="82296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73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6567" y="733136"/>
            <a:ext cx="10520393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Connexion/Inscription au site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2210528"/>
            <a:ext cx="8681202" cy="448631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" y="2022474"/>
            <a:ext cx="2536770" cy="8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1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Création d’une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024" y="2743200"/>
            <a:ext cx="10308976" cy="39774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4" y="1615931"/>
            <a:ext cx="2276226" cy="83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2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Inscription à 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183" y="2361423"/>
            <a:ext cx="10181117" cy="436957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4" y="1509885"/>
            <a:ext cx="2540180" cy="7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7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Gérer la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398" y="2232959"/>
            <a:ext cx="9588301" cy="449804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83" y="1238972"/>
            <a:ext cx="2136838" cy="18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8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05217" y="658365"/>
            <a:ext cx="9144000" cy="136266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Sélectionner la distance d’un tour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977217" y="1155032"/>
            <a:ext cx="29421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  </a:t>
            </a:r>
          </a:p>
        </p:txBody>
      </p:sp>
      <p:pic>
        <p:nvPicPr>
          <p:cNvPr id="3074" name="Picture 2" descr="https://lh6.googleusercontent.com/T6tL11FTd1hj0rNo8hMQmy3265wEOx3qPVcYOW7afgcE7aCl4wUQbfinNYsQJvPnFdlJC-6xX0c203G1q-nVxMn98tBQPY-wis6iu0ByHAe0i2AolV1WbGZluIc8O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20" y="3025942"/>
            <a:ext cx="11392560" cy="361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5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763608" y="1125415"/>
            <a:ext cx="4774756" cy="492670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Diagramme de classe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51" y="692245"/>
            <a:ext cx="7990634" cy="614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6567" y="693129"/>
            <a:ext cx="10181117" cy="785236"/>
          </a:xfrm>
        </p:spPr>
        <p:txBody>
          <a:bodyPr anchor="ctr">
            <a:noAutofit/>
          </a:bodyPr>
          <a:lstStyle/>
          <a:p>
            <a:r>
              <a:rPr lang="fr-FR" sz="4400" dirty="0" smtClean="0">
                <a:solidFill>
                  <a:schemeClr val="bg1"/>
                </a:solidFill>
                <a:latin typeface="Alone On Earth" pitchFamily="50" charset="0"/>
              </a:rPr>
              <a:t>Sélectionner la distance d’un tour</a:t>
            </a:r>
            <a:endParaRPr lang="fr-FR" sz="4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27" y="1673882"/>
            <a:ext cx="3584697" cy="266125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8" y="4686301"/>
            <a:ext cx="5841508" cy="185517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07" y="1855232"/>
            <a:ext cx="6946952" cy="352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1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6567" y="693129"/>
            <a:ext cx="10181117" cy="785236"/>
          </a:xfrm>
        </p:spPr>
        <p:txBody>
          <a:bodyPr anchor="ctr">
            <a:noAutofit/>
          </a:bodyPr>
          <a:lstStyle/>
          <a:p>
            <a:r>
              <a:rPr lang="fr-FR" sz="4400" dirty="0" smtClean="0">
                <a:solidFill>
                  <a:schemeClr val="bg1"/>
                </a:solidFill>
                <a:latin typeface="Alone On Earth" pitchFamily="50" charset="0"/>
              </a:rPr>
              <a:t>Etude physique : Lecteur de dossards : Dag Prog</a:t>
            </a:r>
            <a:endParaRPr lang="fr-FR" sz="4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737937" y="2149642"/>
            <a:ext cx="31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Type de connexion : USB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737937" y="2855495"/>
            <a:ext cx="4973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Fréquences : Haute </a:t>
            </a:r>
            <a:r>
              <a:rPr lang="fr-FR" sz="2000" dirty="0" smtClean="0">
                <a:solidFill>
                  <a:schemeClr val="bg1"/>
                </a:solidFill>
              </a:rPr>
              <a:t>Fréquence</a:t>
            </a:r>
            <a:r>
              <a:rPr lang="fr-FR" dirty="0" smtClean="0">
                <a:solidFill>
                  <a:schemeClr val="bg1"/>
                </a:solidFill>
              </a:rPr>
              <a:t> – 13,56MHz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37937" y="3400926"/>
            <a:ext cx="4363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Alimentation : depuis le port USB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737937" y="3995949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Conservation : Fonctionnement -20°C -&gt; +55°C</a:t>
            </a:r>
          </a:p>
          <a:p>
            <a:r>
              <a:rPr lang="fr-FR" sz="2000" dirty="0">
                <a:solidFill>
                  <a:schemeClr val="bg1"/>
                </a:solidFill>
              </a:rPr>
              <a:t>	 </a:t>
            </a:r>
            <a:r>
              <a:rPr lang="fr-FR" sz="2000" dirty="0" smtClean="0">
                <a:solidFill>
                  <a:schemeClr val="bg1"/>
                </a:solidFill>
              </a:rPr>
              <a:t>        Stockage -40°C -&gt; +70°C</a:t>
            </a:r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dag-system.com/images/produits/lecteurs/dagpro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807" y="1548260"/>
            <a:ext cx="3857625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Sommaire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69559" y="57727"/>
            <a:ext cx="4168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2389109"/>
            <a:ext cx="345232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Première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Organisation/Travail d’équipe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pic>
        <p:nvPicPr>
          <p:cNvPr id="6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4320073" y="2389109"/>
            <a:ext cx="30977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Deuxième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</a:t>
            </a:r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test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Initialisation Tour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8593494" y="2389109"/>
            <a:ext cx="30697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Troisième partie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Test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50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2628899" y="1686753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Prévisionnel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8824901" y="1678915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Réel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lh3.googleusercontent.com/F3R6fdlYk9hPExeDA__yq4tU9fyQQ9SUO2jvCtUwnELIvmUPgIzjbkhvcm-uEH4BklyEffPVHiehF410D1SrCKtOKWHC2Pu59rrkxgLYstovpqEUoM1sXBpQ_Cfuo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187575"/>
            <a:ext cx="576262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2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AutoShape 2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AutoShape 2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AutoShape 2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1" name="AutoShape 2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2" name="AutoShape 3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3" name="AutoShape 3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4" name="AutoShape 3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3747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5" name="AutoShape 3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5271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6" name="AutoShape 3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6795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7" name="AutoShape 4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8319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8" name="AutoShape 4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9843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AutoShape 4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136775" y="1836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0" name="AutoShape 4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289175" y="1989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1" name="AutoShape 4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441575" y="2141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71" name="Image 207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77" y="2187575"/>
            <a:ext cx="57150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8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54697" y="2824404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Avez-vous des questions ?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1192" y="1221876"/>
            <a:ext cx="1888610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9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51698" y="57727"/>
            <a:ext cx="4086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205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688" y="184580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orn sheet of paper from spiral notebook transparent png | free image by  rawpixel.com / Chayanit | Sheet of paper, Writing paper printable, Design  mockup fre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286" r="96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8481">
            <a:off x="6887585" y="2890236"/>
            <a:ext cx="1123956" cy="168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hronomètre Vue latérale PNG transparents - Stick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428" y="3390377"/>
            <a:ext cx="697371" cy="90489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 droite 7"/>
          <p:cNvSpPr/>
          <p:nvPr/>
        </p:nvSpPr>
        <p:spPr>
          <a:xfrm>
            <a:off x="8451698" y="3642203"/>
            <a:ext cx="1362075" cy="219075"/>
          </a:xfrm>
          <a:prstGeom prst="rightArrow">
            <a:avLst/>
          </a:prstGeom>
          <a:noFill/>
          <a:ln w="190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64" name="Picture 16" descr="Computer PNG Images | Vector and PSD Files | Free Download on Pngtre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56" b="95556" l="10000" r="92778">
                        <a14:foregroundMark x1="65556" y1="49167" x2="65556" y2="4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67255" y="2979543"/>
            <a:ext cx="1537200" cy="152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7970685" y="3926295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Passage d’un format papier à un format numérique </a:t>
            </a: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200 Running Girl Marathon Flat Cartoon Vector Illustrations &amp; Clip Art -  iStock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9837" y1="15850" x2="54575" y2="34477"/>
                        <a14:foregroundMark x1="56373" y1="36275" x2="56373" y2="36275"/>
                        <a14:foregroundMark x1="54248" y1="35784" x2="54739" y2="35948"/>
                        <a14:foregroundMark x1="51144" y1="31699" x2="52451" y2="34641"/>
                        <a14:foregroundMark x1="57026" y1="31863" x2="57680" y2="33987"/>
                        <a14:foregroundMark x1="47712" y1="39706" x2="48856" y2="39706"/>
                        <a14:foregroundMark x1="27124" y1="65523" x2="31699" y2="66503"/>
                        <a14:foregroundMark x1="58660" y1="46405" x2="54085" y2="48203"/>
                        <a14:foregroundMark x1="53431" y1="49020" x2="57353" y2="48856"/>
                        <a14:foregroundMark x1="58660" y1="49020" x2="58660" y2="48366"/>
                        <a14:foregroundMark x1="67484" y1="76961" x2="69608" y2="81536"/>
                        <a14:foregroundMark x1="70261" y1="79412" x2="74183" y2="80229"/>
                        <a14:foregroundMark x1="68137" y1="35784" x2="69118" y2="37255"/>
                        <a14:foregroundMark x1="76634" y1="80065" x2="75654" y2="80229"/>
                        <a14:foregroundMark x1="67484" y1="88562" x2="67484" y2="885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09" y="2270754"/>
            <a:ext cx="2924897" cy="292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/>
          <p:cNvCxnSpPr/>
          <p:nvPr/>
        </p:nvCxnSpPr>
        <p:spPr>
          <a:xfrm>
            <a:off x="2073688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3942320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6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999995" y="1294194"/>
            <a:ext cx="4145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Avantages du passage au format numérique</a:t>
            </a:r>
          </a:p>
        </p:txBody>
      </p:sp>
      <p:grpSp>
        <p:nvGrpSpPr>
          <p:cNvPr id="3" name="Groupe 2"/>
          <p:cNvGrpSpPr/>
          <p:nvPr/>
        </p:nvGrpSpPr>
        <p:grpSpPr>
          <a:xfrm>
            <a:off x="1426953" y="2437428"/>
            <a:ext cx="2841641" cy="1815543"/>
            <a:chOff x="644509" y="3219450"/>
            <a:chExt cx="2410496" cy="1605993"/>
          </a:xfrm>
        </p:grpSpPr>
        <p:pic>
          <p:nvPicPr>
            <p:cNvPr id="5122" name="Picture 2" descr="Desktop Screen Png Stock Illustrations – 1,250 Desktop Screen Png Stock  Illustrations, Vectors &amp; Clipart - Dreamstim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004" b="92308" l="10000" r="90000">
                          <a14:foregroundMark x1="41000" y1="88180" x2="41750" y2="88555"/>
                          <a14:foregroundMark x1="40125" y1="88555" x2="40125" y2="88555"/>
                          <a14:backgroundMark x1="55000" y1="90619" x2="41000" y2="909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509" y="3219450"/>
              <a:ext cx="2410496" cy="160599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Enfants Heureux, Debout Sur Le Podium Gagnant Avec Des Coupes Et Des  Médailles, Des Athlètes Sportifs Enfants Sur Piédestal Cartoon Illustration  | Vecteur Premium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550" b="93450" l="7188" r="89776">
                          <a14:foregroundMark x1="20767" y1="69489" x2="23003" y2="69329"/>
                          <a14:foregroundMark x1="23642" y1="67572" x2="25240" y2="51118"/>
                          <a14:foregroundMark x1="27476" y1="48882" x2="27796" y2="40575"/>
                          <a14:foregroundMark x1="26518" y1="50319" x2="26518" y2="47923"/>
                          <a14:foregroundMark x1="29233" y1="51597" x2="29073" y2="48083"/>
                          <a14:foregroundMark x1="24441" y1="49681" x2="24441" y2="48562"/>
                          <a14:foregroundMark x1="17412" y1="32588" x2="17412" y2="32588"/>
                          <a14:foregroundMark x1="17572" y1="31629" x2="19489" y2="38658"/>
                          <a14:foregroundMark x1="29712" y1="40415" x2="26997" y2="34026"/>
                          <a14:foregroundMark x1="22843" y1="43131" x2="22843" y2="43131"/>
                          <a14:foregroundMark x1="19489" y1="42652" x2="19489" y2="42652"/>
                          <a14:foregroundMark x1="30351" y1="60383" x2="30351" y2="60383"/>
                          <a14:foregroundMark x1="30671" y1="57508" x2="31310" y2="69329"/>
                          <a14:foregroundMark x1="21086" y1="28594" x2="21885" y2="28435"/>
                          <a14:foregroundMark x1="48083" y1="62460" x2="48562" y2="43291"/>
                          <a14:foregroundMark x1="53514" y1="29553" x2="53994" y2="25559"/>
                          <a14:foregroundMark x1="52077" y1="45687" x2="54473" y2="59425"/>
                          <a14:foregroundMark x1="44569" y1="30192" x2="42812" y2="26518"/>
                          <a14:foregroundMark x1="53674" y1="27955" x2="54313" y2="27955"/>
                          <a14:foregroundMark x1="54633" y1="26358" x2="53834" y2="22204"/>
                          <a14:foregroundMark x1="43291" y1="26358" x2="42492" y2="23003"/>
                          <a14:foregroundMark x1="46326" y1="18211" x2="46326" y2="18211"/>
                          <a14:foregroundMark x1="46645" y1="13898" x2="46645" y2="13898"/>
                          <a14:foregroundMark x1="41853" y1="11022" x2="46965" y2="14058"/>
                          <a14:foregroundMark x1="75879" y1="51917" x2="73962" y2="72524"/>
                          <a14:foregroundMark x1="79553" y1="61502" x2="79872" y2="73003"/>
                          <a14:foregroundMark x1="83387" y1="51118" x2="83387" y2="51118"/>
                          <a14:foregroundMark x1="71406" y1="52236" x2="71406" y2="52236"/>
                          <a14:foregroundMark x1="75559" y1="40735" x2="75559" y2="40735"/>
                          <a14:foregroundMark x1="49042" y1="25399" x2="49042" y2="25399"/>
                          <a14:foregroundMark x1="47125" y1="22204" x2="47125" y2="22204"/>
                          <a14:foregroundMark x1="46645" y1="25399" x2="46645" y2="26038"/>
                          <a14:foregroundMark x1="52077" y1="28594" x2="52077" y2="28594"/>
                          <a14:foregroundMark x1="51118" y1="22524" x2="51118" y2="22524"/>
                          <a14:foregroundMark x1="30032" y1="31310" x2="32907" y2="33706"/>
                          <a14:foregroundMark x1="51757" y1="19329" x2="51757" y2="19329"/>
                          <a14:foregroundMark x1="45527" y1="23642" x2="45527" y2="23642"/>
                          <a14:foregroundMark x1="75240" y1="34824" x2="75240" y2="34824"/>
                          <a14:foregroundMark x1="49681" y1="35623" x2="49681" y2="35623"/>
                          <a14:foregroundMark x1="72684" y1="73323" x2="72684" y2="73323"/>
                          <a14:foregroundMark x1="80831" y1="73323" x2="80831" y2="73323"/>
                          <a14:foregroundMark x1="80511" y1="75080" x2="80511" y2="75080"/>
                          <a14:foregroundMark x1="80831" y1="74601" x2="80831" y2="74601"/>
                          <a14:foregroundMark x1="81310" y1="74760" x2="81629" y2="74920"/>
                          <a14:foregroundMark x1="82588" y1="74760" x2="82588" y2="74760"/>
                          <a14:foregroundMark x1="83067" y1="74920" x2="83067" y2="74920"/>
                          <a14:foregroundMark x1="83387" y1="75080" x2="83387" y2="75080"/>
                          <a14:foregroundMark x1="19649" y1="70447" x2="24601" y2="70447"/>
                          <a14:foregroundMark x1="30192" y1="70607" x2="35144" y2="70447"/>
                          <a14:foregroundMark x1="69649" y1="75080" x2="74121" y2="75080"/>
                          <a14:foregroundMark x1="79073" y1="74920" x2="80511" y2="74920"/>
                          <a14:backgroundMark x1="19649" y1="40735" x2="19649" y2="40735"/>
                          <a14:backgroundMark x1="21086" y1="41534" x2="21086" y2="41534"/>
                          <a14:backgroundMark x1="19169" y1="39617" x2="19169" y2="39617"/>
                          <a14:backgroundMark x1="19010" y1="35942" x2="19010" y2="35942"/>
                          <a14:backgroundMark x1="18850" y1="35623" x2="18850" y2="35623"/>
                          <a14:backgroundMark x1="22204" y1="29872" x2="22204" y2="29872"/>
                          <a14:backgroundMark x1="21565" y1="30351" x2="21565" y2="30351"/>
                          <a14:backgroundMark x1="12939" y1="31789" x2="12939" y2="31789"/>
                          <a14:backgroundMark x1="41374" y1="13259" x2="41374" y2="13259"/>
                          <a14:backgroundMark x1="49201" y1="10703" x2="49201" y2="10703"/>
                          <a14:backgroundMark x1="81470" y1="51597" x2="81470" y2="51597"/>
                          <a14:backgroundMark x1="52875" y1="23642" x2="53035" y2="25719"/>
                          <a14:backgroundMark x1="53035" y1="27796" x2="53195" y2="26997"/>
                          <a14:backgroundMark x1="52556" y1="22204" x2="52556" y2="22204"/>
                          <a14:backgroundMark x1="44888" y1="27157" x2="44888" y2="27157"/>
                          <a14:backgroundMark x1="51438" y1="20607" x2="51438" y2="206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795" y="3429000"/>
              <a:ext cx="923925" cy="923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4" name="Picture 4" descr="Simple Png &amp; Free Simple.png Transparent Images #63670 - PNGi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650" y="2437428"/>
            <a:ext cx="1448719" cy="1448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1426953" y="4252971"/>
            <a:ext cx="2249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Classement affiché en temps réel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5164333" y="4252970"/>
            <a:ext cx="1945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Simplifie l’organisation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8177756" y="4252970"/>
            <a:ext cx="2311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Résultats consultables n’importe où n’importe quand</a:t>
            </a:r>
          </a:p>
        </p:txBody>
      </p:sp>
      <p:pic>
        <p:nvPicPr>
          <p:cNvPr id="5128" name="Picture 8" descr="Tutorial bootstrap 3, intégrez un site responsiv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1970" y1="18182" x2="41364" y2="336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641" y="2079430"/>
            <a:ext cx="4993409" cy="249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73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  <a:noFill/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34873" y="57727"/>
            <a:ext cx="410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2359891" y="1367428"/>
            <a:ext cx="1985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Fonction numéro 1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790873" y="1458092"/>
            <a:ext cx="1985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</a:t>
            </a:r>
            <a:r>
              <a:rPr lang="fr-FR" sz="2000" dirty="0" smtClean="0">
                <a:solidFill>
                  <a:schemeClr val="bg1"/>
                </a:solidFill>
                <a:latin typeface="Alone On Earth" pitchFamily="50" charset="0"/>
              </a:rPr>
              <a:t>onction </a:t>
            </a:r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numéro 2</a:t>
            </a:r>
          </a:p>
        </p:txBody>
      </p:sp>
      <p:pic>
        <p:nvPicPr>
          <p:cNvPr id="2050" name="Picture 2" descr="Enfants Heureux, Debout Sur Le Podium Gagnant Avec Des Coupes Et Des  Médailles, Des Athlètes Sportifs Enfants Sur Piédestal Cartoon Illustration  | Vecteur Premium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50" b="93450" l="7188" r="89776">
                        <a14:foregroundMark x1="20767" y1="69489" x2="23003" y2="69329"/>
                        <a14:foregroundMark x1="23642" y1="67572" x2="25240" y2="51118"/>
                        <a14:foregroundMark x1="27476" y1="48882" x2="27796" y2="40575"/>
                        <a14:foregroundMark x1="26518" y1="50319" x2="26518" y2="47923"/>
                        <a14:foregroundMark x1="29233" y1="51597" x2="29073" y2="48083"/>
                        <a14:foregroundMark x1="24441" y1="49681" x2="24441" y2="48562"/>
                        <a14:foregroundMark x1="17412" y1="32588" x2="17412" y2="32588"/>
                        <a14:foregroundMark x1="17572" y1="31629" x2="19489" y2="38658"/>
                        <a14:foregroundMark x1="29712" y1="40415" x2="26997" y2="34026"/>
                        <a14:foregroundMark x1="22843" y1="43131" x2="22843" y2="43131"/>
                        <a14:foregroundMark x1="19489" y1="42652" x2="19489" y2="42652"/>
                        <a14:foregroundMark x1="30351" y1="60383" x2="30351" y2="60383"/>
                        <a14:foregroundMark x1="30671" y1="57508" x2="31310" y2="69329"/>
                        <a14:foregroundMark x1="21086" y1="28594" x2="21885" y2="28435"/>
                        <a14:foregroundMark x1="48083" y1="62460" x2="48562" y2="43291"/>
                        <a14:foregroundMark x1="53514" y1="29553" x2="53994" y2="25559"/>
                        <a14:foregroundMark x1="52077" y1="45687" x2="54473" y2="59425"/>
                        <a14:foregroundMark x1="44569" y1="30192" x2="42812" y2="26518"/>
                        <a14:foregroundMark x1="53674" y1="27955" x2="54313" y2="27955"/>
                        <a14:foregroundMark x1="54633" y1="26358" x2="53834" y2="22204"/>
                        <a14:foregroundMark x1="43291" y1="26358" x2="42492" y2="23003"/>
                        <a14:foregroundMark x1="46326" y1="18211" x2="46326" y2="18211"/>
                        <a14:foregroundMark x1="46645" y1="13898" x2="46645" y2="13898"/>
                        <a14:foregroundMark x1="41853" y1="11022" x2="46965" y2="14058"/>
                        <a14:foregroundMark x1="75879" y1="51917" x2="73962" y2="72524"/>
                        <a14:foregroundMark x1="79553" y1="61502" x2="79872" y2="73003"/>
                        <a14:foregroundMark x1="83387" y1="51118" x2="83387" y2="51118"/>
                        <a14:foregroundMark x1="71406" y1="52236" x2="71406" y2="52236"/>
                        <a14:foregroundMark x1="75559" y1="40735" x2="75559" y2="40735"/>
                        <a14:foregroundMark x1="49042" y1="25399" x2="49042" y2="25399"/>
                        <a14:foregroundMark x1="47125" y1="22204" x2="47125" y2="22204"/>
                        <a14:foregroundMark x1="46645" y1="25399" x2="46645" y2="26038"/>
                        <a14:foregroundMark x1="52077" y1="28594" x2="52077" y2="28594"/>
                        <a14:foregroundMark x1="51118" y1="22524" x2="51118" y2="22524"/>
                        <a14:foregroundMark x1="30032" y1="31310" x2="32907" y2="33706"/>
                        <a14:foregroundMark x1="51757" y1="19329" x2="51757" y2="19329"/>
                        <a14:foregroundMark x1="45527" y1="23642" x2="45527" y2="23642"/>
                        <a14:foregroundMark x1="75240" y1="34824" x2="75240" y2="34824"/>
                        <a14:foregroundMark x1="49681" y1="35623" x2="49681" y2="35623"/>
                        <a14:foregroundMark x1="72684" y1="73323" x2="72684" y2="73323"/>
                        <a14:foregroundMark x1="80831" y1="73323" x2="80831" y2="73323"/>
                        <a14:foregroundMark x1="80511" y1="75080" x2="80511" y2="75080"/>
                        <a14:foregroundMark x1="80831" y1="74601" x2="80831" y2="74601"/>
                        <a14:foregroundMark x1="81310" y1="74760" x2="81629" y2="74920"/>
                        <a14:foregroundMark x1="82588" y1="74760" x2="82588" y2="74760"/>
                        <a14:foregroundMark x1="83067" y1="74920" x2="83067" y2="74920"/>
                        <a14:foregroundMark x1="83387" y1="75080" x2="83387" y2="75080"/>
                        <a14:foregroundMark x1="19649" y1="70447" x2="24601" y2="70447"/>
                        <a14:foregroundMark x1="30192" y1="70607" x2="35144" y2="70447"/>
                        <a14:foregroundMark x1="69649" y1="75080" x2="74121" y2="75080"/>
                        <a14:foregroundMark x1="79073" y1="74920" x2="80511" y2="74920"/>
                        <a14:backgroundMark x1="19649" y1="40735" x2="19649" y2="40735"/>
                        <a14:backgroundMark x1="21086" y1="41534" x2="21086" y2="41534"/>
                        <a14:backgroundMark x1="19169" y1="39617" x2="19169" y2="39617"/>
                        <a14:backgroundMark x1="19010" y1="35942" x2="19010" y2="35942"/>
                        <a14:backgroundMark x1="18850" y1="35623" x2="18850" y2="35623"/>
                        <a14:backgroundMark x1="22204" y1="29872" x2="22204" y2="29872"/>
                        <a14:backgroundMark x1="21565" y1="30351" x2="21565" y2="30351"/>
                        <a14:backgroundMark x1="12939" y1="31789" x2="12939" y2="31789"/>
                        <a14:backgroundMark x1="41374" y1="13259" x2="41374" y2="13259"/>
                        <a14:backgroundMark x1="49201" y1="10703" x2="49201" y2="10703"/>
                        <a14:backgroundMark x1="81470" y1="51597" x2="81470" y2="51597"/>
                        <a14:backgroundMark x1="52875" y1="23642" x2="53035" y2="25719"/>
                        <a14:backgroundMark x1="53035" y1="27796" x2="53195" y2="26997"/>
                        <a14:backgroundMark x1="52556" y1="22204" x2="52556" y2="22204"/>
                        <a14:backgroundMark x1="44888" y1="27157" x2="44888" y2="27157"/>
                        <a14:backgroundMark x1="51438" y1="20607" x2="51438" y2="20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598" y="2121363"/>
            <a:ext cx="2917362" cy="291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2206006" y="4819896"/>
            <a:ext cx="23431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bg1"/>
                </a:solidFill>
                <a:latin typeface="Alone On Earth" pitchFamily="50" charset="0"/>
              </a:rPr>
              <a:t>Se connecter au site pour s’</a:t>
            </a:r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i</a:t>
            </a:r>
            <a:r>
              <a:rPr lang="fr-FR" sz="2400" dirty="0" smtClean="0">
                <a:solidFill>
                  <a:schemeClr val="bg1"/>
                </a:solidFill>
                <a:latin typeface="Alone On Earth" pitchFamily="50" charset="0"/>
              </a:rPr>
              <a:t>nscrire aux courses</a:t>
            </a:r>
            <a:endParaRPr lang="fr-FR" sz="2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7612207" y="5214721"/>
            <a:ext cx="23431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Affichage </a:t>
            </a:r>
            <a:r>
              <a:rPr lang="fr-FR" sz="2400" dirty="0" smtClean="0">
                <a:solidFill>
                  <a:schemeClr val="bg1"/>
                </a:solidFill>
                <a:latin typeface="Alone On Earth" pitchFamily="50" charset="0"/>
              </a:rPr>
              <a:t>des courses créées par les organisateurs</a:t>
            </a:r>
            <a:endParaRPr lang="fr-FR" sz="2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6" y="63106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AutoShape 8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4396756" y="724358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58" name="Picture 10" descr="Femme qui court PNG transparents - Stick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016" y="133810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82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08906" y="1936884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GitHub https://github.com/Colbert1/Projet_CrossLaPro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65221" y="2720551"/>
            <a:ext cx="2629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Répartition des tâches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5541022" y="2446193"/>
            <a:ext cx="5765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Compte Rendu d’Activités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427113"/>
            <a:ext cx="49764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/>
              <a:t>https://docs.google.com/spreadsheets/d/1nIYnppJP9C_buBUT6JsPTFjleEQMthBTBrs3LMYfvsc/edit#gid=0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465221" y="3320716"/>
            <a:ext cx="37698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Etudiant 1 : COLBERT Grégoire 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 smtClean="0">
                <a:solidFill>
                  <a:schemeClr val="bg1"/>
                </a:solidFill>
              </a:rPr>
              <a:t>IHM WEB, Lecteur </a:t>
            </a:r>
            <a:r>
              <a:rPr lang="fr-FR" i="1" dirty="0">
                <a:solidFill>
                  <a:schemeClr val="bg1"/>
                </a:solidFill>
              </a:rPr>
              <a:t>RFID, </a:t>
            </a:r>
            <a:r>
              <a:rPr lang="fr-FR" i="1" dirty="0" smtClean="0">
                <a:solidFill>
                  <a:schemeClr val="bg1"/>
                </a:solidFill>
              </a:rPr>
              <a:t>IHM C</a:t>
            </a:r>
            <a:r>
              <a:rPr lang="fr-FR" i="1" dirty="0">
                <a:solidFill>
                  <a:schemeClr val="bg1"/>
                </a:solidFill>
              </a:rPr>
              <a:t>++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2 : GARNON Théo 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C</a:t>
            </a:r>
            <a:r>
              <a:rPr lang="fr-FR" i="1" dirty="0" smtClean="0">
                <a:solidFill>
                  <a:schemeClr val="bg1"/>
                </a:solidFill>
              </a:rPr>
              <a:t>++,Portique </a:t>
            </a:r>
            <a:r>
              <a:rPr lang="fr-FR" i="1" dirty="0">
                <a:solidFill>
                  <a:schemeClr val="bg1"/>
                </a:solidFill>
              </a:rPr>
              <a:t>RFID, Afficheur LED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3 : DANEL Nathan : 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Réseau, AJAX, PHP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0" y="6052233"/>
            <a:ext cx="52778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https://drive.google.com/drive/folders/1LJUYlnI9dMAZmAqud-8YqvO9dQPIlYqM</a:t>
            </a:r>
          </a:p>
        </p:txBody>
      </p:sp>
      <p:pic>
        <p:nvPicPr>
          <p:cNvPr id="1028" name="Picture 4" descr="https://lh5.googleusercontent.com/jlgQZ0oOQMK0pSSurciNTBr7aeljlkY14O64QVWcQQgvcrb_0i1W0B8G3h9Afr5obt77XMVX_xYjUABiE7md4DJ_grU688JETkjPZWO1Yjxw3b4n-FWwXcFpdFNSK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72" y="3201723"/>
            <a:ext cx="3863955" cy="3551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11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Logiciels utilisés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76567" y="1752218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Visual Studio Code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029200" y="1770183"/>
            <a:ext cx="6893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bg1"/>
                </a:solidFill>
              </a:rPr>
              <a:t>Embarcadero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8976946" y="1752218"/>
            <a:ext cx="376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Visual </a:t>
            </a:r>
            <a:r>
              <a:rPr lang="fr-FR" dirty="0" err="1" smtClean="0">
                <a:solidFill>
                  <a:schemeClr val="bg1"/>
                </a:solidFill>
              </a:rPr>
              <a:t>Paradigm</a:t>
            </a:r>
            <a:r>
              <a:rPr lang="fr-FR" dirty="0" smtClean="0">
                <a:solidFill>
                  <a:schemeClr val="bg1"/>
                </a:solidFill>
              </a:rPr>
              <a:t> Online 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 descr="Fichier:Visual Studio Code 1.35 icon.svg — Wikipé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0" y="2551274"/>
            <a:ext cx="2523964" cy="25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Embarcadero Technologies Logo.svg - Wikimedia Comm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997" y="3047999"/>
            <a:ext cx="3708519" cy="79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 de presse des diagrammes en ligne de Visual Paradig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3319" y="2857338"/>
            <a:ext cx="2937878" cy="11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27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77" y="2207641"/>
            <a:ext cx="7457282" cy="444354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générale simplifié</a:t>
            </a:r>
          </a:p>
        </p:txBody>
      </p:sp>
    </p:spTree>
    <p:extLst>
      <p:ext uri="{BB962C8B-B14F-4D97-AF65-F5344CB8AC3E}">
        <p14:creationId xmlns:p14="http://schemas.microsoft.com/office/powerpoint/2010/main" val="30456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personnel détaillé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977" y="2414459"/>
            <a:ext cx="8283864" cy="408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6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</TotalTime>
  <Words>321</Words>
  <Application>Microsoft Office PowerPoint</Application>
  <PresentationFormat>Grand écran</PresentationFormat>
  <Paragraphs>97</Paragraphs>
  <Slides>21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Alone On Earth</vt:lpstr>
      <vt:lpstr>Arial</vt:lpstr>
      <vt:lpstr>Calibri</vt:lpstr>
      <vt:lpstr>Calibri Light</vt:lpstr>
      <vt:lpstr>Thème Office</vt:lpstr>
      <vt:lpstr>Projet « Cross La Pro »</vt:lpstr>
      <vt:lpstr>Sommaire</vt:lpstr>
      <vt:lpstr>Présentation du projet</vt:lpstr>
      <vt:lpstr>Présentation du projet</vt:lpstr>
      <vt:lpstr>Présentation du projet</vt:lpstr>
      <vt:lpstr>Organisation du projet</vt:lpstr>
      <vt:lpstr>Logiciels utilisés</vt:lpstr>
      <vt:lpstr>Analyse fonctionnelle</vt:lpstr>
      <vt:lpstr>Analyse fonctionnelle</vt:lpstr>
      <vt:lpstr>Diagramme des exigences</vt:lpstr>
      <vt:lpstr>MCD par M.Danel</vt:lpstr>
      <vt:lpstr>Connexion/Inscription au site</vt:lpstr>
      <vt:lpstr>Création d’une Course</vt:lpstr>
      <vt:lpstr>Inscription à une course</vt:lpstr>
      <vt:lpstr>Gérer la course</vt:lpstr>
      <vt:lpstr>Sélectionner la distance d’un tour</vt:lpstr>
      <vt:lpstr>Diagramme de classe</vt:lpstr>
      <vt:lpstr>Sélectionner la distance d’un tour</vt:lpstr>
      <vt:lpstr>Etude physique : Lecteur de dossards : Dag Prog</vt:lpstr>
      <vt:lpstr>Avancement</vt:lpstr>
      <vt:lpstr>Avez-vous des 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« Cross La Pro »</dc:title>
  <dc:creator>GARNON</dc:creator>
  <cp:lastModifiedBy>Grégoire Colbert</cp:lastModifiedBy>
  <cp:revision>50</cp:revision>
  <dcterms:created xsi:type="dcterms:W3CDTF">2021-05-04T06:46:23Z</dcterms:created>
  <dcterms:modified xsi:type="dcterms:W3CDTF">2021-06-04T06:56:06Z</dcterms:modified>
</cp:coreProperties>
</file>

<file path=docProps/thumbnail.jpeg>
</file>